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8" r:id="rId3"/>
    <p:sldId id="267" r:id="rId4"/>
    <p:sldId id="268" r:id="rId5"/>
    <p:sldId id="262" r:id="rId6"/>
    <p:sldId id="261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BC9BD-D824-4400-9150-7104A3602A2D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64F0D28C-EB69-4E7B-9A4A-C9D117A904A5}">
      <dgm:prSet phldrT="[Texto]" custT="1"/>
      <dgm:spPr/>
      <dgm:t>
        <a:bodyPr/>
        <a:lstStyle/>
        <a:p>
          <a:endParaRPr lang="es-ES" sz="1400" b="1" dirty="0" smtClean="0"/>
        </a:p>
        <a:p>
          <a:endParaRPr lang="es-ES" sz="1400" b="1" dirty="0" smtClean="0"/>
        </a:p>
        <a:p>
          <a:r>
            <a:rPr lang="es-ES" sz="1800" b="1" dirty="0" smtClean="0"/>
            <a:t>Universidades, Centros de Estudio, ONG, etc.</a:t>
          </a:r>
          <a:endParaRPr lang="es-ES" sz="1800" b="1" dirty="0"/>
        </a:p>
      </dgm:t>
    </dgm:pt>
    <dgm:pt modelId="{E1AFE5C2-6009-4BB9-A2D2-FFAAAEFE6E33}" type="parTrans" cxnId="{33BFE6F4-BA64-4A32-848A-96C062CFFA6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251D0B2-0500-482B-8044-03B65D35265C}" type="sibTrans" cxnId="{33BFE6F4-BA64-4A32-848A-96C062CFFA6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C1C0AE7-A0CD-4C75-A239-341F4F25AB02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Instancias eclesiales </a:t>
          </a:r>
          <a:endParaRPr lang="es-ES" sz="2000" b="1" dirty="0">
            <a:solidFill>
              <a:schemeClr val="tx1"/>
            </a:solidFill>
          </a:endParaRPr>
        </a:p>
      </dgm:t>
    </dgm:pt>
    <dgm:pt modelId="{45D3FF14-C7A8-49E2-8E4F-54C8168BB869}" type="parTrans" cxnId="{6AA5250C-2C3C-4CA4-BF61-1792B8FAC12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39765C2-61A7-41AD-B26A-EEE25E1F0350}" type="sibTrans" cxnId="{6AA5250C-2C3C-4CA4-BF61-1792B8FAC12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CEC067A5-D054-4347-9135-D4B03E31AE0A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1600" b="1" smtClean="0">
              <a:solidFill>
                <a:schemeClr val="tx1"/>
              </a:solidFill>
            </a:rPr>
            <a:t>Obras y Programas en la Zona</a:t>
          </a:r>
          <a:endParaRPr lang="es-ES" sz="1600" b="1" dirty="0">
            <a:solidFill>
              <a:schemeClr val="tx1"/>
            </a:solidFill>
          </a:endParaRPr>
        </a:p>
      </dgm:t>
    </dgm:pt>
    <dgm:pt modelId="{DA5517BA-76D5-4B2B-9CF1-BB05B5E924F6}" type="parTrans" cxnId="{7360E2B1-E6A8-4C73-BBC9-D63D880B708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392B7B06-90CB-4057-B113-EA1B1429B935}" type="sibTrans" cxnId="{7360E2B1-E6A8-4C73-BBC9-D63D880B708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02733C80-05E4-4725-B6CD-F4D449D7E360}" type="pres">
      <dgm:prSet presAssocID="{924BC9BD-D824-4400-9150-7104A3602A2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AECADF-917A-4D2C-A251-8AEFB8F40036}" type="pres">
      <dgm:prSet presAssocID="{924BC9BD-D824-4400-9150-7104A3602A2D}" presName="comp1" presStyleCnt="0"/>
      <dgm:spPr/>
      <dgm:t>
        <a:bodyPr/>
        <a:lstStyle/>
        <a:p>
          <a:endParaRPr lang="es-ES"/>
        </a:p>
      </dgm:t>
    </dgm:pt>
    <dgm:pt modelId="{FBF5CD3D-49EB-48ED-B926-AF9AD45038F4}" type="pres">
      <dgm:prSet presAssocID="{924BC9BD-D824-4400-9150-7104A3602A2D}" presName="circle1" presStyleLbl="node1" presStyleIdx="0" presStyleCnt="3" custScaleX="130884" custLinFactNeighborX="-442" custLinFactNeighborY="-1667"/>
      <dgm:spPr/>
      <dgm:t>
        <a:bodyPr/>
        <a:lstStyle/>
        <a:p>
          <a:endParaRPr lang="es-ES"/>
        </a:p>
      </dgm:t>
    </dgm:pt>
    <dgm:pt modelId="{8AD9159D-6840-49A7-9D38-2056AD3622D2}" type="pres">
      <dgm:prSet presAssocID="{924BC9BD-D824-4400-9150-7104A3602A2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20EFE-5074-48D3-B016-51294A5A918B}" type="pres">
      <dgm:prSet presAssocID="{924BC9BD-D824-4400-9150-7104A3602A2D}" presName="comp2" presStyleCnt="0"/>
      <dgm:spPr/>
      <dgm:t>
        <a:bodyPr/>
        <a:lstStyle/>
        <a:p>
          <a:endParaRPr lang="es-ES"/>
        </a:p>
      </dgm:t>
    </dgm:pt>
    <dgm:pt modelId="{A2320665-BBE9-4F10-9901-E85531106F13}" type="pres">
      <dgm:prSet presAssocID="{924BC9BD-D824-4400-9150-7104A3602A2D}" presName="circle2" presStyleLbl="node1" presStyleIdx="1" presStyleCnt="3" custScaleX="111111" custScaleY="81870" custLinFactNeighborY="22398"/>
      <dgm:spPr/>
      <dgm:t>
        <a:bodyPr/>
        <a:lstStyle/>
        <a:p>
          <a:endParaRPr lang="es-ES"/>
        </a:p>
      </dgm:t>
    </dgm:pt>
    <dgm:pt modelId="{DEAB5EF4-EE4F-43EF-8E94-94F8596E6C42}" type="pres">
      <dgm:prSet presAssocID="{924BC9BD-D824-4400-9150-7104A3602A2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98504F-E21A-4D36-8200-55C8A0E73AF1}" type="pres">
      <dgm:prSet presAssocID="{924BC9BD-D824-4400-9150-7104A3602A2D}" presName="comp3" presStyleCnt="0"/>
      <dgm:spPr/>
      <dgm:t>
        <a:bodyPr/>
        <a:lstStyle/>
        <a:p>
          <a:endParaRPr lang="es-ES"/>
        </a:p>
      </dgm:t>
    </dgm:pt>
    <dgm:pt modelId="{C317ECD7-A065-46BC-B20C-F4D5218AE100}" type="pres">
      <dgm:prSet presAssocID="{924BC9BD-D824-4400-9150-7104A3602A2D}" presName="circle3" presStyleLbl="node1" presStyleIdx="2" presStyleCnt="3" custScaleY="89652" custLinFactNeighborY="14826"/>
      <dgm:spPr/>
      <dgm:t>
        <a:bodyPr/>
        <a:lstStyle/>
        <a:p>
          <a:endParaRPr lang="es-ES"/>
        </a:p>
      </dgm:t>
    </dgm:pt>
    <dgm:pt modelId="{5CCA8A98-2FA6-432F-84B1-1A8C79B28C13}" type="pres">
      <dgm:prSet presAssocID="{924BC9BD-D824-4400-9150-7104A3602A2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60E2B1-E6A8-4C73-BBC9-D63D880B7082}" srcId="{924BC9BD-D824-4400-9150-7104A3602A2D}" destId="{CEC067A5-D054-4347-9135-D4B03E31AE0A}" srcOrd="2" destOrd="0" parTransId="{DA5517BA-76D5-4B2B-9CF1-BB05B5E924F6}" sibTransId="{392B7B06-90CB-4057-B113-EA1B1429B935}"/>
    <dgm:cxn modelId="{5F15B995-7945-4660-A13A-1988F81340BA}" type="presOf" srcId="{CEC067A5-D054-4347-9135-D4B03E31AE0A}" destId="{5CCA8A98-2FA6-432F-84B1-1A8C79B28C13}" srcOrd="1" destOrd="0" presId="urn:microsoft.com/office/officeart/2005/8/layout/venn2"/>
    <dgm:cxn modelId="{6AA5250C-2C3C-4CA4-BF61-1792B8FAC122}" srcId="{924BC9BD-D824-4400-9150-7104A3602A2D}" destId="{7C1C0AE7-A0CD-4C75-A239-341F4F25AB02}" srcOrd="1" destOrd="0" parTransId="{45D3FF14-C7A8-49E2-8E4F-54C8168BB869}" sibTransId="{939765C2-61A7-41AD-B26A-EEE25E1F0350}"/>
    <dgm:cxn modelId="{33BFE6F4-BA64-4A32-848A-96C062CFFA6A}" srcId="{924BC9BD-D824-4400-9150-7104A3602A2D}" destId="{64F0D28C-EB69-4E7B-9A4A-C9D117A904A5}" srcOrd="0" destOrd="0" parTransId="{E1AFE5C2-6009-4BB9-A2D2-FFAAAEFE6E33}" sibTransId="{2251D0B2-0500-482B-8044-03B65D35265C}"/>
    <dgm:cxn modelId="{453A2BF8-2660-4DE1-AAE9-AE03D32702B3}" type="presOf" srcId="{64F0D28C-EB69-4E7B-9A4A-C9D117A904A5}" destId="{8AD9159D-6840-49A7-9D38-2056AD3622D2}" srcOrd="1" destOrd="0" presId="urn:microsoft.com/office/officeart/2005/8/layout/venn2"/>
    <dgm:cxn modelId="{8EAE3FF0-45E6-4641-A7A1-4C27B66A6DF5}" type="presOf" srcId="{CEC067A5-D054-4347-9135-D4B03E31AE0A}" destId="{C317ECD7-A065-46BC-B20C-F4D5218AE100}" srcOrd="0" destOrd="0" presId="urn:microsoft.com/office/officeart/2005/8/layout/venn2"/>
    <dgm:cxn modelId="{C9C32ED5-BBA2-49C0-9230-E65120FAC58C}" type="presOf" srcId="{924BC9BD-D824-4400-9150-7104A3602A2D}" destId="{02733C80-05E4-4725-B6CD-F4D449D7E360}" srcOrd="0" destOrd="0" presId="urn:microsoft.com/office/officeart/2005/8/layout/venn2"/>
    <dgm:cxn modelId="{13409127-FC5D-42D6-AF29-057257DA20D7}" type="presOf" srcId="{64F0D28C-EB69-4E7B-9A4A-C9D117A904A5}" destId="{FBF5CD3D-49EB-48ED-B926-AF9AD45038F4}" srcOrd="0" destOrd="0" presId="urn:microsoft.com/office/officeart/2005/8/layout/venn2"/>
    <dgm:cxn modelId="{4302616F-6CA6-4EA2-90AE-86F19189690F}" type="presOf" srcId="{7C1C0AE7-A0CD-4C75-A239-341F4F25AB02}" destId="{A2320665-BBE9-4F10-9901-E85531106F13}" srcOrd="0" destOrd="0" presId="urn:microsoft.com/office/officeart/2005/8/layout/venn2"/>
    <dgm:cxn modelId="{1251B125-C2B5-4DF4-9040-05617B17877F}" type="presOf" srcId="{7C1C0AE7-A0CD-4C75-A239-341F4F25AB02}" destId="{DEAB5EF4-EE4F-43EF-8E94-94F8596E6C42}" srcOrd="1" destOrd="0" presId="urn:microsoft.com/office/officeart/2005/8/layout/venn2"/>
    <dgm:cxn modelId="{C201AD19-F415-4CCD-AA8F-53AA5C263B2F}" type="presParOf" srcId="{02733C80-05E4-4725-B6CD-F4D449D7E360}" destId="{B6AECADF-917A-4D2C-A251-8AEFB8F40036}" srcOrd="0" destOrd="0" presId="urn:microsoft.com/office/officeart/2005/8/layout/venn2"/>
    <dgm:cxn modelId="{15CDDD19-2F66-421C-92BB-ACA274384142}" type="presParOf" srcId="{B6AECADF-917A-4D2C-A251-8AEFB8F40036}" destId="{FBF5CD3D-49EB-48ED-B926-AF9AD45038F4}" srcOrd="0" destOrd="0" presId="urn:microsoft.com/office/officeart/2005/8/layout/venn2"/>
    <dgm:cxn modelId="{3339EF78-FD82-4C8D-8ED6-1FEF67608A6F}" type="presParOf" srcId="{B6AECADF-917A-4D2C-A251-8AEFB8F40036}" destId="{8AD9159D-6840-49A7-9D38-2056AD3622D2}" srcOrd="1" destOrd="0" presId="urn:microsoft.com/office/officeart/2005/8/layout/venn2"/>
    <dgm:cxn modelId="{A8E56A27-3D7F-42F5-A1AC-93BE041D02F5}" type="presParOf" srcId="{02733C80-05E4-4725-B6CD-F4D449D7E360}" destId="{40E20EFE-5074-48D3-B016-51294A5A918B}" srcOrd="1" destOrd="0" presId="urn:microsoft.com/office/officeart/2005/8/layout/venn2"/>
    <dgm:cxn modelId="{DA56512C-E41D-4287-8C07-53F68DE91E55}" type="presParOf" srcId="{40E20EFE-5074-48D3-B016-51294A5A918B}" destId="{A2320665-BBE9-4F10-9901-E85531106F13}" srcOrd="0" destOrd="0" presId="urn:microsoft.com/office/officeart/2005/8/layout/venn2"/>
    <dgm:cxn modelId="{57C414CF-2399-4467-9960-CFB7007AD53B}" type="presParOf" srcId="{40E20EFE-5074-48D3-B016-51294A5A918B}" destId="{DEAB5EF4-EE4F-43EF-8E94-94F8596E6C42}" srcOrd="1" destOrd="0" presId="urn:microsoft.com/office/officeart/2005/8/layout/venn2"/>
    <dgm:cxn modelId="{A47AADA5-E0A1-4306-B40E-41DD2A07817C}" type="presParOf" srcId="{02733C80-05E4-4725-B6CD-F4D449D7E360}" destId="{BC98504F-E21A-4D36-8200-55C8A0E73AF1}" srcOrd="2" destOrd="0" presId="urn:microsoft.com/office/officeart/2005/8/layout/venn2"/>
    <dgm:cxn modelId="{F6C641D8-02ED-4C46-9F94-BA2A16BB5EEB}" type="presParOf" srcId="{BC98504F-E21A-4D36-8200-55C8A0E73AF1}" destId="{C317ECD7-A065-46BC-B20C-F4D5218AE100}" srcOrd="0" destOrd="0" presId="urn:microsoft.com/office/officeart/2005/8/layout/venn2"/>
    <dgm:cxn modelId="{166BC945-3C17-414D-B927-4C760C547B8D}" type="presParOf" srcId="{BC98504F-E21A-4D36-8200-55C8A0E73AF1}" destId="{5CCA8A98-2FA6-432F-84B1-1A8C79B28C1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6ED409-4A72-4370-A2E2-06A3B548980B}" type="doc">
      <dgm:prSet loTypeId="urn:microsoft.com/office/officeart/2005/8/layout/process1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VE"/>
        </a:p>
      </dgm:t>
    </dgm:pt>
    <dgm:pt modelId="{0E92F251-E2A5-4DCC-869F-C4BDD699E23E}">
      <dgm:prSet phldrT="[Texto]" custT="1"/>
      <dgm:spPr/>
      <dgm:t>
        <a:bodyPr/>
        <a:lstStyle/>
        <a:p>
          <a:r>
            <a:rPr lang="es-VE" sz="1400" dirty="0" smtClean="0">
              <a:solidFill>
                <a:schemeClr val="tx1"/>
              </a:solidFill>
            </a:rPr>
            <a:t>Construir la visión filosófica compartida de la Red</a:t>
          </a:r>
          <a:endParaRPr lang="es-VE" sz="1400" dirty="0">
            <a:solidFill>
              <a:schemeClr val="tx1"/>
            </a:solidFill>
          </a:endParaRPr>
        </a:p>
      </dgm:t>
    </dgm:pt>
    <dgm:pt modelId="{72DBB673-A63A-4EE6-AF96-D9BD0F33E4E4}" type="parTrans" cxnId="{0F807C66-05C7-45B7-A60E-925B0F8CE0F0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4A6004C9-00C0-4B99-9B9D-7A933DC45310}" type="sibTrans" cxnId="{0F807C66-05C7-45B7-A60E-925B0F8CE0F0}">
      <dgm:prSet custT="1"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507A3761-DC16-43FB-9A6D-E6DC20C2CFE5}">
      <dgm:prSet phldrT="[Texto]" custT="1"/>
      <dgm:spPr/>
      <dgm:t>
        <a:bodyPr/>
        <a:lstStyle/>
        <a:p>
          <a:r>
            <a:rPr lang="es-VE" sz="1400" dirty="0" smtClean="0">
              <a:solidFill>
                <a:schemeClr val="tx1"/>
              </a:solidFill>
            </a:rPr>
            <a:t>Realizar estudios  que permitan acertar con las estrategias y acciones prioritarias</a:t>
          </a:r>
          <a:endParaRPr lang="es-VE" sz="1400" dirty="0">
            <a:solidFill>
              <a:schemeClr val="tx1"/>
            </a:solidFill>
          </a:endParaRPr>
        </a:p>
      </dgm:t>
    </dgm:pt>
    <dgm:pt modelId="{84C11711-AA07-4F0F-B684-057E20EA9F01}" type="parTrans" cxnId="{3F0CA1F1-B8B3-4BD5-9F51-BCDD4A7A7C91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50D623F0-BBAB-40CD-8255-32488235CEE6}" type="sibTrans" cxnId="{3F0CA1F1-B8B3-4BD5-9F51-BCDD4A7A7C91}">
      <dgm:prSet custT="1"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74D7B490-978A-4743-828B-A985B39B797C}">
      <dgm:prSet phldrT="[Texto]" custT="1"/>
      <dgm:spPr/>
      <dgm:t>
        <a:bodyPr/>
        <a:lstStyle/>
        <a:p>
          <a:r>
            <a:rPr lang="es-VE" sz="1400" dirty="0" smtClean="0">
              <a:solidFill>
                <a:schemeClr val="tx1"/>
              </a:solidFill>
            </a:rPr>
            <a:t>Diseñar un Plan de Difusión de la RAIF</a:t>
          </a:r>
          <a:endParaRPr lang="es-VE" sz="1400" dirty="0">
            <a:solidFill>
              <a:schemeClr val="tx1"/>
            </a:solidFill>
          </a:endParaRPr>
        </a:p>
      </dgm:t>
    </dgm:pt>
    <dgm:pt modelId="{CF95A649-46A9-402D-9FB2-4FA82806DF93}" type="parTrans" cxnId="{7A1B00DF-3C55-441C-B679-9B5918A43B71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EF41A27F-B529-46EB-BC55-0F1DB189D196}" type="sibTrans" cxnId="{7A1B00DF-3C55-441C-B679-9B5918A43B71}">
      <dgm:prSet custT="1"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A994AAFD-8423-4B2B-94D0-21803FD91C07}">
      <dgm:prSet phldrT="[Texto]" custT="1"/>
      <dgm:spPr/>
      <dgm:t>
        <a:bodyPr/>
        <a:lstStyle/>
        <a:p>
          <a:r>
            <a:rPr lang="es-VE" sz="1400" dirty="0" smtClean="0">
              <a:solidFill>
                <a:schemeClr val="tx1"/>
              </a:solidFill>
            </a:rPr>
            <a:t>Establecimiento de los objetivos estratégicos</a:t>
          </a:r>
          <a:endParaRPr lang="es-VE" sz="1400" dirty="0">
            <a:solidFill>
              <a:schemeClr val="tx1"/>
            </a:solidFill>
          </a:endParaRPr>
        </a:p>
      </dgm:t>
    </dgm:pt>
    <dgm:pt modelId="{43CEA99F-9A7F-4C83-9448-0D3C3CF57A59}" type="parTrans" cxnId="{E889EA3E-66A4-46C8-96E9-D3AA92625AAD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5BE28D70-2D67-48CB-889B-F553C3BD612B}" type="sibTrans" cxnId="{E889EA3E-66A4-46C8-96E9-D3AA92625AAD}">
      <dgm:prSet custT="1"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3E13054C-A197-46AE-A2B4-AFC97FF9383D}">
      <dgm:prSet phldrT="[Texto]" custT="1"/>
      <dgm:spPr/>
      <dgm:t>
        <a:bodyPr/>
        <a:lstStyle/>
        <a:p>
          <a:r>
            <a:rPr lang="es-VE" sz="1400" dirty="0" smtClean="0">
              <a:solidFill>
                <a:schemeClr val="tx1"/>
              </a:solidFill>
            </a:rPr>
            <a:t>Determinar las acciones necesarias para el cumplimiento de los objetivos estratégicos</a:t>
          </a:r>
          <a:endParaRPr lang="es-VE" sz="1400" dirty="0">
            <a:solidFill>
              <a:schemeClr val="tx1"/>
            </a:solidFill>
          </a:endParaRPr>
        </a:p>
      </dgm:t>
    </dgm:pt>
    <dgm:pt modelId="{5D47B4DF-8142-401F-BBCB-F60C3E5C6F80}" type="parTrans" cxnId="{9D807949-D69F-4979-97A8-A55085F02FF0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2106AE41-1D6D-413F-9836-6A6BF4228C81}" type="sibTrans" cxnId="{9D807949-D69F-4979-97A8-A55085F02FF0}">
      <dgm:prSet custT="1"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577BBFBC-ED0D-46DD-BD4E-EE21012E1195}">
      <dgm:prSet phldrT="[Texto]" custT="1"/>
      <dgm:spPr/>
      <dgm:t>
        <a:bodyPr/>
        <a:lstStyle/>
        <a:p>
          <a:r>
            <a:rPr lang="es-VE" sz="1400" dirty="0" smtClean="0">
              <a:solidFill>
                <a:schemeClr val="tx1"/>
              </a:solidFill>
            </a:rPr>
            <a:t>Seguimiento y evaluación de las acciones</a:t>
          </a:r>
          <a:endParaRPr lang="es-VE" sz="1400" dirty="0">
            <a:solidFill>
              <a:schemeClr val="tx1"/>
            </a:solidFill>
          </a:endParaRPr>
        </a:p>
      </dgm:t>
    </dgm:pt>
    <dgm:pt modelId="{4D4EAF0C-0538-4373-ACD2-E8AC3B8C136F}" type="parTrans" cxnId="{7F316292-A207-458B-ACC0-BF23208C9451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BE54C586-6DB2-4351-93E7-2C59A10C7510}" type="sibTrans" cxnId="{7F316292-A207-458B-ACC0-BF23208C9451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05307335-1ECF-4F6F-AEAB-07C0B1CE5F2F}" type="pres">
      <dgm:prSet presAssocID="{3D6ED409-4A72-4370-A2E2-06A3B54898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7F2C97F4-2252-4FD2-8F49-A390089C47D0}" type="pres">
      <dgm:prSet presAssocID="{0E92F251-E2A5-4DCC-869F-C4BDD699E23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F7E9570-2DE1-48BE-9012-EE79744CE698}" type="pres">
      <dgm:prSet presAssocID="{4A6004C9-00C0-4B99-9B9D-7A933DC45310}" presName="sibTrans" presStyleLbl="sibTrans2D1" presStyleIdx="0" presStyleCnt="5"/>
      <dgm:spPr/>
      <dgm:t>
        <a:bodyPr/>
        <a:lstStyle/>
        <a:p>
          <a:endParaRPr lang="es-VE"/>
        </a:p>
      </dgm:t>
    </dgm:pt>
    <dgm:pt modelId="{A214F71E-D4F5-4FA9-B497-6FE58CBE116D}" type="pres">
      <dgm:prSet presAssocID="{4A6004C9-00C0-4B99-9B9D-7A933DC45310}" presName="connectorText" presStyleLbl="sibTrans2D1" presStyleIdx="0" presStyleCnt="5"/>
      <dgm:spPr/>
      <dgm:t>
        <a:bodyPr/>
        <a:lstStyle/>
        <a:p>
          <a:endParaRPr lang="es-VE"/>
        </a:p>
      </dgm:t>
    </dgm:pt>
    <dgm:pt modelId="{78CEED2E-BC01-4096-97CD-BAC3BDBCDBFF}" type="pres">
      <dgm:prSet presAssocID="{507A3761-DC16-43FB-9A6D-E6DC20C2CF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B39A3D2-AC40-46B3-9A6B-1658F0381525}" type="pres">
      <dgm:prSet presAssocID="{50D623F0-BBAB-40CD-8255-32488235CEE6}" presName="sibTrans" presStyleLbl="sibTrans2D1" presStyleIdx="1" presStyleCnt="5"/>
      <dgm:spPr/>
      <dgm:t>
        <a:bodyPr/>
        <a:lstStyle/>
        <a:p>
          <a:endParaRPr lang="es-VE"/>
        </a:p>
      </dgm:t>
    </dgm:pt>
    <dgm:pt modelId="{5B27A016-EE7C-424B-BC8F-06D0A6C422BF}" type="pres">
      <dgm:prSet presAssocID="{50D623F0-BBAB-40CD-8255-32488235CEE6}" presName="connectorText" presStyleLbl="sibTrans2D1" presStyleIdx="1" presStyleCnt="5"/>
      <dgm:spPr/>
      <dgm:t>
        <a:bodyPr/>
        <a:lstStyle/>
        <a:p>
          <a:endParaRPr lang="es-VE"/>
        </a:p>
      </dgm:t>
    </dgm:pt>
    <dgm:pt modelId="{41D43839-662C-4887-BF14-E41ED769CD64}" type="pres">
      <dgm:prSet presAssocID="{74D7B490-978A-4743-828B-A985B39B79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4D5D472-004B-45A2-B0A0-2BEB8347BA9D}" type="pres">
      <dgm:prSet presAssocID="{EF41A27F-B529-46EB-BC55-0F1DB189D196}" presName="sibTrans" presStyleLbl="sibTrans2D1" presStyleIdx="2" presStyleCnt="5"/>
      <dgm:spPr/>
      <dgm:t>
        <a:bodyPr/>
        <a:lstStyle/>
        <a:p>
          <a:endParaRPr lang="es-VE"/>
        </a:p>
      </dgm:t>
    </dgm:pt>
    <dgm:pt modelId="{6161A9D3-3EFE-497A-8CD8-07C807A83FA3}" type="pres">
      <dgm:prSet presAssocID="{EF41A27F-B529-46EB-BC55-0F1DB189D196}" presName="connectorText" presStyleLbl="sibTrans2D1" presStyleIdx="2" presStyleCnt="5"/>
      <dgm:spPr/>
      <dgm:t>
        <a:bodyPr/>
        <a:lstStyle/>
        <a:p>
          <a:endParaRPr lang="es-VE"/>
        </a:p>
      </dgm:t>
    </dgm:pt>
    <dgm:pt modelId="{D83ED382-729E-4BCB-8CFF-D36D6A57A5EC}" type="pres">
      <dgm:prSet presAssocID="{A994AAFD-8423-4B2B-94D0-21803FD91C07}" presName="node" presStyleLbl="node1" presStyleIdx="3" presStyleCnt="6" custScaleX="12866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36EDFB3-6B48-4426-AF37-427F6B1F0DC1}" type="pres">
      <dgm:prSet presAssocID="{5BE28D70-2D67-48CB-889B-F553C3BD612B}" presName="sibTrans" presStyleLbl="sibTrans2D1" presStyleIdx="3" presStyleCnt="5"/>
      <dgm:spPr/>
      <dgm:t>
        <a:bodyPr/>
        <a:lstStyle/>
        <a:p>
          <a:endParaRPr lang="es-VE"/>
        </a:p>
      </dgm:t>
    </dgm:pt>
    <dgm:pt modelId="{CA8C66FE-F29C-46E6-A337-ACF2D74B1764}" type="pres">
      <dgm:prSet presAssocID="{5BE28D70-2D67-48CB-889B-F553C3BD612B}" presName="connectorText" presStyleLbl="sibTrans2D1" presStyleIdx="3" presStyleCnt="5"/>
      <dgm:spPr/>
      <dgm:t>
        <a:bodyPr/>
        <a:lstStyle/>
        <a:p>
          <a:endParaRPr lang="es-VE"/>
        </a:p>
      </dgm:t>
    </dgm:pt>
    <dgm:pt modelId="{A21715D5-DBB0-400A-BEF2-C180ED2B2595}" type="pres">
      <dgm:prSet presAssocID="{3E13054C-A197-46AE-A2B4-AFC97FF9383D}" presName="node" presStyleLbl="node1" presStyleIdx="4" presStyleCnt="6" custScaleX="11052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B14DDC6-1F0C-4134-9850-C769F9A96AC3}" type="pres">
      <dgm:prSet presAssocID="{2106AE41-1D6D-413F-9836-6A6BF4228C81}" presName="sibTrans" presStyleLbl="sibTrans2D1" presStyleIdx="4" presStyleCnt="5"/>
      <dgm:spPr/>
      <dgm:t>
        <a:bodyPr/>
        <a:lstStyle/>
        <a:p>
          <a:endParaRPr lang="es-VE"/>
        </a:p>
      </dgm:t>
    </dgm:pt>
    <dgm:pt modelId="{7188C226-EC3B-4763-B08F-70691A85EE0C}" type="pres">
      <dgm:prSet presAssocID="{2106AE41-1D6D-413F-9836-6A6BF4228C81}" presName="connectorText" presStyleLbl="sibTrans2D1" presStyleIdx="4" presStyleCnt="5"/>
      <dgm:spPr/>
      <dgm:t>
        <a:bodyPr/>
        <a:lstStyle/>
        <a:p>
          <a:endParaRPr lang="es-VE"/>
        </a:p>
      </dgm:t>
    </dgm:pt>
    <dgm:pt modelId="{AECD3BCD-F111-425F-A9FE-70DD29A087AF}" type="pres">
      <dgm:prSet presAssocID="{577BBFBC-ED0D-46DD-BD4E-EE21012E119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7A1B00DF-3C55-441C-B679-9B5918A43B71}" srcId="{3D6ED409-4A72-4370-A2E2-06A3B548980B}" destId="{74D7B490-978A-4743-828B-A985B39B797C}" srcOrd="2" destOrd="0" parTransId="{CF95A649-46A9-402D-9FB2-4FA82806DF93}" sibTransId="{EF41A27F-B529-46EB-BC55-0F1DB189D196}"/>
    <dgm:cxn modelId="{24AC223A-A07A-4144-8BA0-7480D239F80D}" type="presOf" srcId="{EF41A27F-B529-46EB-BC55-0F1DB189D196}" destId="{D4D5D472-004B-45A2-B0A0-2BEB8347BA9D}" srcOrd="0" destOrd="0" presId="urn:microsoft.com/office/officeart/2005/8/layout/process1"/>
    <dgm:cxn modelId="{F8C13A80-61F4-4A83-A842-5663E009E2E8}" type="presOf" srcId="{2106AE41-1D6D-413F-9836-6A6BF4228C81}" destId="{6B14DDC6-1F0C-4134-9850-C769F9A96AC3}" srcOrd="0" destOrd="0" presId="urn:microsoft.com/office/officeart/2005/8/layout/process1"/>
    <dgm:cxn modelId="{E889EA3E-66A4-46C8-96E9-D3AA92625AAD}" srcId="{3D6ED409-4A72-4370-A2E2-06A3B548980B}" destId="{A994AAFD-8423-4B2B-94D0-21803FD91C07}" srcOrd="3" destOrd="0" parTransId="{43CEA99F-9A7F-4C83-9448-0D3C3CF57A59}" sibTransId="{5BE28D70-2D67-48CB-889B-F553C3BD612B}"/>
    <dgm:cxn modelId="{AB0DA2BC-8798-4F26-99B3-D6FCDB7B331F}" type="presOf" srcId="{507A3761-DC16-43FB-9A6D-E6DC20C2CFE5}" destId="{78CEED2E-BC01-4096-97CD-BAC3BDBCDBFF}" srcOrd="0" destOrd="0" presId="urn:microsoft.com/office/officeart/2005/8/layout/process1"/>
    <dgm:cxn modelId="{200A7096-72E6-4DFD-8835-32ECE1DC5096}" type="presOf" srcId="{4A6004C9-00C0-4B99-9B9D-7A933DC45310}" destId="{4F7E9570-2DE1-48BE-9012-EE79744CE698}" srcOrd="0" destOrd="0" presId="urn:microsoft.com/office/officeart/2005/8/layout/process1"/>
    <dgm:cxn modelId="{5F588179-0C39-4486-AA41-F1606E14EBC3}" type="presOf" srcId="{5BE28D70-2D67-48CB-889B-F553C3BD612B}" destId="{CA8C66FE-F29C-46E6-A337-ACF2D74B1764}" srcOrd="1" destOrd="0" presId="urn:microsoft.com/office/officeart/2005/8/layout/process1"/>
    <dgm:cxn modelId="{09A700EE-2DB1-4C28-9E8F-E01ACA5DB920}" type="presOf" srcId="{5BE28D70-2D67-48CB-889B-F553C3BD612B}" destId="{E36EDFB3-6B48-4426-AF37-427F6B1F0DC1}" srcOrd="0" destOrd="0" presId="urn:microsoft.com/office/officeart/2005/8/layout/process1"/>
    <dgm:cxn modelId="{452589DF-50A9-44F1-9928-8F7D525F2936}" type="presOf" srcId="{74D7B490-978A-4743-828B-A985B39B797C}" destId="{41D43839-662C-4887-BF14-E41ED769CD64}" srcOrd="0" destOrd="0" presId="urn:microsoft.com/office/officeart/2005/8/layout/process1"/>
    <dgm:cxn modelId="{F13FC9F9-68AB-41B9-ABFD-C4904C93DE50}" type="presOf" srcId="{3E13054C-A197-46AE-A2B4-AFC97FF9383D}" destId="{A21715D5-DBB0-400A-BEF2-C180ED2B2595}" srcOrd="0" destOrd="0" presId="urn:microsoft.com/office/officeart/2005/8/layout/process1"/>
    <dgm:cxn modelId="{8F5389A0-0C24-4971-A3A7-F8EEC672B382}" type="presOf" srcId="{3D6ED409-4A72-4370-A2E2-06A3B548980B}" destId="{05307335-1ECF-4F6F-AEAB-07C0B1CE5F2F}" srcOrd="0" destOrd="0" presId="urn:microsoft.com/office/officeart/2005/8/layout/process1"/>
    <dgm:cxn modelId="{3F0CA1F1-B8B3-4BD5-9F51-BCDD4A7A7C91}" srcId="{3D6ED409-4A72-4370-A2E2-06A3B548980B}" destId="{507A3761-DC16-43FB-9A6D-E6DC20C2CFE5}" srcOrd="1" destOrd="0" parTransId="{84C11711-AA07-4F0F-B684-057E20EA9F01}" sibTransId="{50D623F0-BBAB-40CD-8255-32488235CEE6}"/>
    <dgm:cxn modelId="{79623CFC-D88F-449A-BA82-B609B1A6B2AA}" type="presOf" srcId="{EF41A27F-B529-46EB-BC55-0F1DB189D196}" destId="{6161A9D3-3EFE-497A-8CD8-07C807A83FA3}" srcOrd="1" destOrd="0" presId="urn:microsoft.com/office/officeart/2005/8/layout/process1"/>
    <dgm:cxn modelId="{60A3FC5B-3B0B-41C0-8033-A96E1D876EF9}" type="presOf" srcId="{50D623F0-BBAB-40CD-8255-32488235CEE6}" destId="{6B39A3D2-AC40-46B3-9A6B-1658F0381525}" srcOrd="0" destOrd="0" presId="urn:microsoft.com/office/officeart/2005/8/layout/process1"/>
    <dgm:cxn modelId="{0F807C66-05C7-45B7-A60E-925B0F8CE0F0}" srcId="{3D6ED409-4A72-4370-A2E2-06A3B548980B}" destId="{0E92F251-E2A5-4DCC-869F-C4BDD699E23E}" srcOrd="0" destOrd="0" parTransId="{72DBB673-A63A-4EE6-AF96-D9BD0F33E4E4}" sibTransId="{4A6004C9-00C0-4B99-9B9D-7A933DC45310}"/>
    <dgm:cxn modelId="{D4988739-E752-4FC2-A4B1-7AC80A8CB440}" type="presOf" srcId="{2106AE41-1D6D-413F-9836-6A6BF4228C81}" destId="{7188C226-EC3B-4763-B08F-70691A85EE0C}" srcOrd="1" destOrd="0" presId="urn:microsoft.com/office/officeart/2005/8/layout/process1"/>
    <dgm:cxn modelId="{9D807949-D69F-4979-97A8-A55085F02FF0}" srcId="{3D6ED409-4A72-4370-A2E2-06A3B548980B}" destId="{3E13054C-A197-46AE-A2B4-AFC97FF9383D}" srcOrd="4" destOrd="0" parTransId="{5D47B4DF-8142-401F-BBCB-F60C3E5C6F80}" sibTransId="{2106AE41-1D6D-413F-9836-6A6BF4228C81}"/>
    <dgm:cxn modelId="{7F316292-A207-458B-ACC0-BF23208C9451}" srcId="{3D6ED409-4A72-4370-A2E2-06A3B548980B}" destId="{577BBFBC-ED0D-46DD-BD4E-EE21012E1195}" srcOrd="5" destOrd="0" parTransId="{4D4EAF0C-0538-4373-ACD2-E8AC3B8C136F}" sibTransId="{BE54C586-6DB2-4351-93E7-2C59A10C7510}"/>
    <dgm:cxn modelId="{87C4E916-757B-40B0-8B96-5494839851DB}" type="presOf" srcId="{50D623F0-BBAB-40CD-8255-32488235CEE6}" destId="{5B27A016-EE7C-424B-BC8F-06D0A6C422BF}" srcOrd="1" destOrd="0" presId="urn:microsoft.com/office/officeart/2005/8/layout/process1"/>
    <dgm:cxn modelId="{E7959550-A6BB-42E4-AFD3-24CC5D78C844}" type="presOf" srcId="{0E92F251-E2A5-4DCC-869F-C4BDD699E23E}" destId="{7F2C97F4-2252-4FD2-8F49-A390089C47D0}" srcOrd="0" destOrd="0" presId="urn:microsoft.com/office/officeart/2005/8/layout/process1"/>
    <dgm:cxn modelId="{84E6EF5B-3D44-4763-A2D1-0CFE34CFEFDD}" type="presOf" srcId="{4A6004C9-00C0-4B99-9B9D-7A933DC45310}" destId="{A214F71E-D4F5-4FA9-B497-6FE58CBE116D}" srcOrd="1" destOrd="0" presId="urn:microsoft.com/office/officeart/2005/8/layout/process1"/>
    <dgm:cxn modelId="{E1BD10FC-B4D0-4C0E-A896-87311A7869B5}" type="presOf" srcId="{577BBFBC-ED0D-46DD-BD4E-EE21012E1195}" destId="{AECD3BCD-F111-425F-A9FE-70DD29A087AF}" srcOrd="0" destOrd="0" presId="urn:microsoft.com/office/officeart/2005/8/layout/process1"/>
    <dgm:cxn modelId="{4F25A982-A03E-4D0C-B6E0-9D872B0F5DC2}" type="presOf" srcId="{A994AAFD-8423-4B2B-94D0-21803FD91C07}" destId="{D83ED382-729E-4BCB-8CFF-D36D6A57A5EC}" srcOrd="0" destOrd="0" presId="urn:microsoft.com/office/officeart/2005/8/layout/process1"/>
    <dgm:cxn modelId="{7EC4044D-A941-497A-B54F-B35595561393}" type="presParOf" srcId="{05307335-1ECF-4F6F-AEAB-07C0B1CE5F2F}" destId="{7F2C97F4-2252-4FD2-8F49-A390089C47D0}" srcOrd="0" destOrd="0" presId="urn:microsoft.com/office/officeart/2005/8/layout/process1"/>
    <dgm:cxn modelId="{4148B087-0591-4A1C-B407-2C8BA9CCE20D}" type="presParOf" srcId="{05307335-1ECF-4F6F-AEAB-07C0B1CE5F2F}" destId="{4F7E9570-2DE1-48BE-9012-EE79744CE698}" srcOrd="1" destOrd="0" presId="urn:microsoft.com/office/officeart/2005/8/layout/process1"/>
    <dgm:cxn modelId="{BDF04E2C-CA84-4498-AABE-423B3A319271}" type="presParOf" srcId="{4F7E9570-2DE1-48BE-9012-EE79744CE698}" destId="{A214F71E-D4F5-4FA9-B497-6FE58CBE116D}" srcOrd="0" destOrd="0" presId="urn:microsoft.com/office/officeart/2005/8/layout/process1"/>
    <dgm:cxn modelId="{DA4C000D-AFD2-4DC5-A75A-3FBC932EC18E}" type="presParOf" srcId="{05307335-1ECF-4F6F-AEAB-07C0B1CE5F2F}" destId="{78CEED2E-BC01-4096-97CD-BAC3BDBCDBFF}" srcOrd="2" destOrd="0" presId="urn:microsoft.com/office/officeart/2005/8/layout/process1"/>
    <dgm:cxn modelId="{7B0BE5FA-3668-41EC-BE31-0C2F6A48F7AF}" type="presParOf" srcId="{05307335-1ECF-4F6F-AEAB-07C0B1CE5F2F}" destId="{6B39A3D2-AC40-46B3-9A6B-1658F0381525}" srcOrd="3" destOrd="0" presId="urn:microsoft.com/office/officeart/2005/8/layout/process1"/>
    <dgm:cxn modelId="{014D2F9F-DF30-4674-AE76-674BB9BA2AF6}" type="presParOf" srcId="{6B39A3D2-AC40-46B3-9A6B-1658F0381525}" destId="{5B27A016-EE7C-424B-BC8F-06D0A6C422BF}" srcOrd="0" destOrd="0" presId="urn:microsoft.com/office/officeart/2005/8/layout/process1"/>
    <dgm:cxn modelId="{44259435-8A86-4971-9D3B-D9B4A41C2403}" type="presParOf" srcId="{05307335-1ECF-4F6F-AEAB-07C0B1CE5F2F}" destId="{41D43839-662C-4887-BF14-E41ED769CD64}" srcOrd="4" destOrd="0" presId="urn:microsoft.com/office/officeart/2005/8/layout/process1"/>
    <dgm:cxn modelId="{A3492A62-0ECF-45C8-9A04-038BCBB35B99}" type="presParOf" srcId="{05307335-1ECF-4F6F-AEAB-07C0B1CE5F2F}" destId="{D4D5D472-004B-45A2-B0A0-2BEB8347BA9D}" srcOrd="5" destOrd="0" presId="urn:microsoft.com/office/officeart/2005/8/layout/process1"/>
    <dgm:cxn modelId="{B680F8B9-9285-4272-8B14-3E5C9AA20BEB}" type="presParOf" srcId="{D4D5D472-004B-45A2-B0A0-2BEB8347BA9D}" destId="{6161A9D3-3EFE-497A-8CD8-07C807A83FA3}" srcOrd="0" destOrd="0" presId="urn:microsoft.com/office/officeart/2005/8/layout/process1"/>
    <dgm:cxn modelId="{0B5C659B-034A-402B-A1C0-BF9D2744DE3E}" type="presParOf" srcId="{05307335-1ECF-4F6F-AEAB-07C0B1CE5F2F}" destId="{D83ED382-729E-4BCB-8CFF-D36D6A57A5EC}" srcOrd="6" destOrd="0" presId="urn:microsoft.com/office/officeart/2005/8/layout/process1"/>
    <dgm:cxn modelId="{C8D4A026-4117-4E86-BDFC-E0944423E17A}" type="presParOf" srcId="{05307335-1ECF-4F6F-AEAB-07C0B1CE5F2F}" destId="{E36EDFB3-6B48-4426-AF37-427F6B1F0DC1}" srcOrd="7" destOrd="0" presId="urn:microsoft.com/office/officeart/2005/8/layout/process1"/>
    <dgm:cxn modelId="{B3B143DA-F397-4EFE-A948-08638D8E5FE9}" type="presParOf" srcId="{E36EDFB3-6B48-4426-AF37-427F6B1F0DC1}" destId="{CA8C66FE-F29C-46E6-A337-ACF2D74B1764}" srcOrd="0" destOrd="0" presId="urn:microsoft.com/office/officeart/2005/8/layout/process1"/>
    <dgm:cxn modelId="{5213FCA8-E1BE-4609-BA97-B40211CBF269}" type="presParOf" srcId="{05307335-1ECF-4F6F-AEAB-07C0B1CE5F2F}" destId="{A21715D5-DBB0-400A-BEF2-C180ED2B2595}" srcOrd="8" destOrd="0" presId="urn:microsoft.com/office/officeart/2005/8/layout/process1"/>
    <dgm:cxn modelId="{503FC30E-5AFD-4B43-819F-01259D600F32}" type="presParOf" srcId="{05307335-1ECF-4F6F-AEAB-07C0B1CE5F2F}" destId="{6B14DDC6-1F0C-4134-9850-C769F9A96AC3}" srcOrd="9" destOrd="0" presId="urn:microsoft.com/office/officeart/2005/8/layout/process1"/>
    <dgm:cxn modelId="{D5CF48F8-D509-45FC-8FD4-8A3409EDA55A}" type="presParOf" srcId="{6B14DDC6-1F0C-4134-9850-C769F9A96AC3}" destId="{7188C226-EC3B-4763-B08F-70691A85EE0C}" srcOrd="0" destOrd="0" presId="urn:microsoft.com/office/officeart/2005/8/layout/process1"/>
    <dgm:cxn modelId="{095EAC29-FF72-4F93-A669-7C05D2343EF3}" type="presParOf" srcId="{05307335-1ECF-4F6F-AEAB-07C0B1CE5F2F}" destId="{AECD3BCD-F111-425F-A9FE-70DD29A087A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5CD3D-49EB-48ED-B926-AF9AD45038F4}">
      <dsp:nvSpPr>
        <dsp:cNvPr id="0" name=""/>
        <dsp:cNvSpPr/>
      </dsp:nvSpPr>
      <dsp:spPr>
        <a:xfrm>
          <a:off x="912306" y="0"/>
          <a:ext cx="4773768" cy="364732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Universidades, Centros de Estudio, ONG, etc.</a:t>
          </a:r>
          <a:endParaRPr lang="es-ES" sz="1800" b="1" kern="1200" dirty="0"/>
        </a:p>
      </dsp:txBody>
      <dsp:txXfrm>
        <a:off x="2464974" y="182366"/>
        <a:ext cx="1668432" cy="547099"/>
      </dsp:txXfrm>
    </dsp:sp>
    <dsp:sp modelId="{A2320665-BBE9-4F10-9901-E85531106F13}">
      <dsp:nvSpPr>
        <dsp:cNvPr id="0" name=""/>
        <dsp:cNvSpPr/>
      </dsp:nvSpPr>
      <dsp:spPr>
        <a:xfrm>
          <a:off x="1795593" y="1407777"/>
          <a:ext cx="3039436" cy="223955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Instancias eclesiales 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607123" y="1547749"/>
        <a:ext cx="1416377" cy="419915"/>
      </dsp:txXfrm>
    </dsp:sp>
    <dsp:sp modelId="{C317ECD7-A065-46BC-B20C-F4D5218AE100}">
      <dsp:nvSpPr>
        <dsp:cNvPr id="0" name=""/>
        <dsp:cNvSpPr/>
      </dsp:nvSpPr>
      <dsp:spPr>
        <a:xfrm>
          <a:off x="2403480" y="2012376"/>
          <a:ext cx="1823664" cy="1634951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chemeClr val="tx1"/>
              </a:solidFill>
            </a:rPr>
            <a:t>Obras y Programas en la Zona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2670549" y="2421114"/>
        <a:ext cx="1289525" cy="817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C97F4-2252-4FD2-8F49-A390089C47D0}">
      <dsp:nvSpPr>
        <dsp:cNvPr id="0" name=""/>
        <dsp:cNvSpPr/>
      </dsp:nvSpPr>
      <dsp:spPr>
        <a:xfrm>
          <a:off x="5122" y="1853859"/>
          <a:ext cx="1045625" cy="19535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>
              <a:solidFill>
                <a:schemeClr val="tx1"/>
              </a:solidFill>
            </a:rPr>
            <a:t>Construir la visión filosófica compartida de la Red</a:t>
          </a:r>
          <a:endParaRPr lang="es-VE" sz="1400" kern="1200" dirty="0">
            <a:solidFill>
              <a:schemeClr val="tx1"/>
            </a:solidFill>
          </a:endParaRPr>
        </a:p>
      </dsp:txBody>
      <dsp:txXfrm>
        <a:off x="35747" y="1884484"/>
        <a:ext cx="984375" cy="1892278"/>
      </dsp:txXfrm>
    </dsp:sp>
    <dsp:sp modelId="{4F7E9570-2DE1-48BE-9012-EE79744CE698}">
      <dsp:nvSpPr>
        <dsp:cNvPr id="0" name=""/>
        <dsp:cNvSpPr/>
      </dsp:nvSpPr>
      <dsp:spPr>
        <a:xfrm>
          <a:off x="1155310" y="2700966"/>
          <a:ext cx="221672" cy="259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>
            <a:solidFill>
              <a:schemeClr val="tx1"/>
            </a:solidFill>
          </a:endParaRPr>
        </a:p>
      </dsp:txBody>
      <dsp:txXfrm>
        <a:off x="1155310" y="2752829"/>
        <a:ext cx="155170" cy="155589"/>
      </dsp:txXfrm>
    </dsp:sp>
    <dsp:sp modelId="{78CEED2E-BC01-4096-97CD-BAC3BDBCDBFF}">
      <dsp:nvSpPr>
        <dsp:cNvPr id="0" name=""/>
        <dsp:cNvSpPr/>
      </dsp:nvSpPr>
      <dsp:spPr>
        <a:xfrm>
          <a:off x="1468997" y="1853859"/>
          <a:ext cx="1045625" cy="1953528"/>
        </a:xfrm>
        <a:prstGeom prst="roundRect">
          <a:avLst>
            <a:gd name="adj" fmla="val 1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>
              <a:solidFill>
                <a:schemeClr val="tx1"/>
              </a:solidFill>
            </a:rPr>
            <a:t>Realizar estudios  que permitan acertar con las estrategias y acciones prioritarias</a:t>
          </a:r>
          <a:endParaRPr lang="es-VE" sz="1400" kern="1200" dirty="0">
            <a:solidFill>
              <a:schemeClr val="tx1"/>
            </a:solidFill>
          </a:endParaRPr>
        </a:p>
      </dsp:txBody>
      <dsp:txXfrm>
        <a:off x="1499622" y="1884484"/>
        <a:ext cx="984375" cy="1892278"/>
      </dsp:txXfrm>
    </dsp:sp>
    <dsp:sp modelId="{6B39A3D2-AC40-46B3-9A6B-1658F0381525}">
      <dsp:nvSpPr>
        <dsp:cNvPr id="0" name=""/>
        <dsp:cNvSpPr/>
      </dsp:nvSpPr>
      <dsp:spPr>
        <a:xfrm>
          <a:off x="2619185" y="2700966"/>
          <a:ext cx="221672" cy="259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>
            <a:solidFill>
              <a:schemeClr val="tx1"/>
            </a:solidFill>
          </a:endParaRPr>
        </a:p>
      </dsp:txBody>
      <dsp:txXfrm>
        <a:off x="2619185" y="2752829"/>
        <a:ext cx="155170" cy="155589"/>
      </dsp:txXfrm>
    </dsp:sp>
    <dsp:sp modelId="{41D43839-662C-4887-BF14-E41ED769CD64}">
      <dsp:nvSpPr>
        <dsp:cNvPr id="0" name=""/>
        <dsp:cNvSpPr/>
      </dsp:nvSpPr>
      <dsp:spPr>
        <a:xfrm>
          <a:off x="2932873" y="1853859"/>
          <a:ext cx="1045625" cy="1953528"/>
        </a:xfrm>
        <a:prstGeom prst="roundRect">
          <a:avLst>
            <a:gd name="adj" fmla="val 1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>
              <a:solidFill>
                <a:schemeClr val="tx1"/>
              </a:solidFill>
            </a:rPr>
            <a:t>Diseñar un Plan de Difusión de la RAIF</a:t>
          </a:r>
          <a:endParaRPr lang="es-VE" sz="1400" kern="1200" dirty="0">
            <a:solidFill>
              <a:schemeClr val="tx1"/>
            </a:solidFill>
          </a:endParaRPr>
        </a:p>
      </dsp:txBody>
      <dsp:txXfrm>
        <a:off x="2963498" y="1884484"/>
        <a:ext cx="984375" cy="1892278"/>
      </dsp:txXfrm>
    </dsp:sp>
    <dsp:sp modelId="{D4D5D472-004B-45A2-B0A0-2BEB8347BA9D}">
      <dsp:nvSpPr>
        <dsp:cNvPr id="0" name=""/>
        <dsp:cNvSpPr/>
      </dsp:nvSpPr>
      <dsp:spPr>
        <a:xfrm>
          <a:off x="4083061" y="2700966"/>
          <a:ext cx="221672" cy="259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>
            <a:solidFill>
              <a:schemeClr val="tx1"/>
            </a:solidFill>
          </a:endParaRPr>
        </a:p>
      </dsp:txBody>
      <dsp:txXfrm>
        <a:off x="4083061" y="2752829"/>
        <a:ext cx="155170" cy="155589"/>
      </dsp:txXfrm>
    </dsp:sp>
    <dsp:sp modelId="{D83ED382-729E-4BCB-8CFF-D36D6A57A5EC}">
      <dsp:nvSpPr>
        <dsp:cNvPr id="0" name=""/>
        <dsp:cNvSpPr/>
      </dsp:nvSpPr>
      <dsp:spPr>
        <a:xfrm>
          <a:off x="4396748" y="1853859"/>
          <a:ext cx="1345312" cy="1953528"/>
        </a:xfrm>
        <a:prstGeom prst="roundRect">
          <a:avLst>
            <a:gd name="adj" fmla="val 1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>
              <a:solidFill>
                <a:schemeClr val="tx1"/>
              </a:solidFill>
            </a:rPr>
            <a:t>Establecimiento de los objetivos estratégicos</a:t>
          </a:r>
          <a:endParaRPr lang="es-VE" sz="1400" kern="1200" dirty="0">
            <a:solidFill>
              <a:schemeClr val="tx1"/>
            </a:solidFill>
          </a:endParaRPr>
        </a:p>
      </dsp:txBody>
      <dsp:txXfrm>
        <a:off x="4436151" y="1893262"/>
        <a:ext cx="1266506" cy="1874722"/>
      </dsp:txXfrm>
    </dsp:sp>
    <dsp:sp modelId="{E36EDFB3-6B48-4426-AF37-427F6B1F0DC1}">
      <dsp:nvSpPr>
        <dsp:cNvPr id="0" name=""/>
        <dsp:cNvSpPr/>
      </dsp:nvSpPr>
      <dsp:spPr>
        <a:xfrm>
          <a:off x="5846623" y="2700966"/>
          <a:ext cx="221672" cy="259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>
            <a:solidFill>
              <a:schemeClr val="tx1"/>
            </a:solidFill>
          </a:endParaRPr>
        </a:p>
      </dsp:txBody>
      <dsp:txXfrm>
        <a:off x="5846623" y="2752829"/>
        <a:ext cx="155170" cy="155589"/>
      </dsp:txXfrm>
    </dsp:sp>
    <dsp:sp modelId="{A21715D5-DBB0-400A-BEF2-C180ED2B2595}">
      <dsp:nvSpPr>
        <dsp:cNvPr id="0" name=""/>
        <dsp:cNvSpPr/>
      </dsp:nvSpPr>
      <dsp:spPr>
        <a:xfrm>
          <a:off x="6160311" y="1853859"/>
          <a:ext cx="1155667" cy="1953528"/>
        </a:xfrm>
        <a:prstGeom prst="roundRect">
          <a:avLst>
            <a:gd name="adj" fmla="val 1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>
              <a:solidFill>
                <a:schemeClr val="tx1"/>
              </a:solidFill>
            </a:rPr>
            <a:t>Determinar las acciones necesarias para el cumplimiento de los objetivos estratégicos</a:t>
          </a:r>
          <a:endParaRPr lang="es-VE" sz="1400" kern="1200" dirty="0">
            <a:solidFill>
              <a:schemeClr val="tx1"/>
            </a:solidFill>
          </a:endParaRPr>
        </a:p>
      </dsp:txBody>
      <dsp:txXfrm>
        <a:off x="6194159" y="1887707"/>
        <a:ext cx="1087971" cy="1885832"/>
      </dsp:txXfrm>
    </dsp:sp>
    <dsp:sp modelId="{6B14DDC6-1F0C-4134-9850-C769F9A96AC3}">
      <dsp:nvSpPr>
        <dsp:cNvPr id="0" name=""/>
        <dsp:cNvSpPr/>
      </dsp:nvSpPr>
      <dsp:spPr>
        <a:xfrm>
          <a:off x="7420540" y="2700966"/>
          <a:ext cx="221672" cy="259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>
            <a:solidFill>
              <a:schemeClr val="tx1"/>
            </a:solidFill>
          </a:endParaRPr>
        </a:p>
      </dsp:txBody>
      <dsp:txXfrm>
        <a:off x="7420540" y="2752829"/>
        <a:ext cx="155170" cy="155589"/>
      </dsp:txXfrm>
    </dsp:sp>
    <dsp:sp modelId="{AECD3BCD-F111-425F-A9FE-70DD29A087AF}">
      <dsp:nvSpPr>
        <dsp:cNvPr id="0" name=""/>
        <dsp:cNvSpPr/>
      </dsp:nvSpPr>
      <dsp:spPr>
        <a:xfrm>
          <a:off x="7734228" y="1853859"/>
          <a:ext cx="1045625" cy="1953528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>
              <a:solidFill>
                <a:schemeClr val="tx1"/>
              </a:solidFill>
            </a:rPr>
            <a:t>Seguimiento y evaluación de las acciones</a:t>
          </a:r>
          <a:endParaRPr lang="es-VE" sz="1400" kern="1200" dirty="0">
            <a:solidFill>
              <a:schemeClr val="tx1"/>
            </a:solidFill>
          </a:endParaRPr>
        </a:p>
      </dsp:txBody>
      <dsp:txXfrm>
        <a:off x="7764853" y="1884484"/>
        <a:ext cx="984375" cy="1892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1E539-6247-42A6-B554-1CB41C25B71B}" type="datetimeFigureOut">
              <a:rPr lang="es-VE" smtClean="0"/>
              <a:t>26/04/2013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35B1C-5AD4-4F8A-BFA7-966221C1B5A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7891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C435E-E36E-4B82-B0E7-2D0B2DA3A7A0}" type="slidenum">
              <a:rPr lang="es-VE" smtClean="0"/>
              <a:t>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2983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F96E-DB13-4C3D-AAC8-8BC7408FE0E2}" type="datetimeFigureOut">
              <a:rPr lang="es-VE" smtClean="0"/>
              <a:t>26/04/2013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2784-44EF-4D8C-94CA-C8F75FAFA1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4593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F96E-DB13-4C3D-AAC8-8BC7408FE0E2}" type="datetimeFigureOut">
              <a:rPr lang="es-VE" smtClean="0"/>
              <a:t>26/04/2013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2784-44EF-4D8C-94CA-C8F75FAFA1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8399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F96E-DB13-4C3D-AAC8-8BC7408FE0E2}" type="datetimeFigureOut">
              <a:rPr lang="es-VE" smtClean="0"/>
              <a:t>26/04/2013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2784-44EF-4D8C-94CA-C8F75FAFA1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34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F96E-DB13-4C3D-AAC8-8BC7408FE0E2}" type="datetimeFigureOut">
              <a:rPr lang="es-VE" smtClean="0"/>
              <a:t>26/04/2013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2784-44EF-4D8C-94CA-C8F75FAFA1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2946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F96E-DB13-4C3D-AAC8-8BC7408FE0E2}" type="datetimeFigureOut">
              <a:rPr lang="es-VE" smtClean="0"/>
              <a:t>26/04/2013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2784-44EF-4D8C-94CA-C8F75FAFA1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5363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F96E-DB13-4C3D-AAC8-8BC7408FE0E2}" type="datetimeFigureOut">
              <a:rPr lang="es-VE" smtClean="0"/>
              <a:t>26/04/2013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2784-44EF-4D8C-94CA-C8F75FAFA1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1738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F96E-DB13-4C3D-AAC8-8BC7408FE0E2}" type="datetimeFigureOut">
              <a:rPr lang="es-VE" smtClean="0"/>
              <a:t>26/04/2013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2784-44EF-4D8C-94CA-C8F75FAFA1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5126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F96E-DB13-4C3D-AAC8-8BC7408FE0E2}" type="datetimeFigureOut">
              <a:rPr lang="es-VE" smtClean="0"/>
              <a:t>26/04/2013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2784-44EF-4D8C-94CA-C8F75FAFA1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9611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F96E-DB13-4C3D-AAC8-8BC7408FE0E2}" type="datetimeFigureOut">
              <a:rPr lang="es-VE" smtClean="0"/>
              <a:t>26/04/2013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2784-44EF-4D8C-94CA-C8F75FAFA1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6670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F96E-DB13-4C3D-AAC8-8BC7408FE0E2}" type="datetimeFigureOut">
              <a:rPr lang="es-VE" smtClean="0"/>
              <a:t>26/04/2013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2784-44EF-4D8C-94CA-C8F75FAFA1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1910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F96E-DB13-4C3D-AAC8-8BC7408FE0E2}" type="datetimeFigureOut">
              <a:rPr lang="es-VE" smtClean="0"/>
              <a:t>26/04/2013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2784-44EF-4D8C-94CA-C8F75FAFA1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106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FF96E-DB13-4C3D-AAC8-8BC7408FE0E2}" type="datetimeFigureOut">
              <a:rPr lang="es-VE" smtClean="0"/>
              <a:t>26/04/2013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C2784-44EF-4D8C-94CA-C8F75FAFA1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787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0891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Región apostólica interprovincial </a:t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chemeClr val="tx1"/>
                </a:solidFill>
              </a:rPr>
              <a:t>en la frontera </a:t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chemeClr val="tx1"/>
                </a:solidFill>
              </a:rPr>
              <a:t>colombo-venezolana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8669" t="41993" r="40704" b="16992"/>
          <a:stretch>
            <a:fillRect/>
          </a:stretch>
        </p:blipFill>
        <p:spPr bwMode="auto">
          <a:xfrm>
            <a:off x="2915816" y="3068960"/>
            <a:ext cx="288032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0" y="-24"/>
            <a:ext cx="9144000" cy="1428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logo s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21" y="0"/>
            <a:ext cx="1428745" cy="14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3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22176"/>
            <a:ext cx="8153400" cy="990600"/>
          </a:xfrm>
        </p:spPr>
        <p:txBody>
          <a:bodyPr>
            <a:normAutofit/>
          </a:bodyPr>
          <a:lstStyle/>
          <a:p>
            <a:r>
              <a:rPr lang="es-VE" sz="2800" dirty="0" smtClean="0">
                <a:solidFill>
                  <a:schemeClr val="tx1"/>
                </a:solidFill>
              </a:rPr>
              <a:t>Cronograma de Trabajo</a:t>
            </a:r>
            <a:endParaRPr lang="es-VE" sz="28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80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VE" sz="2400" dirty="0" smtClean="0"/>
              <a:t>A continuación se presenta el cronograma de trabajo aprobado por el equipo coordinador:</a:t>
            </a:r>
          </a:p>
          <a:p>
            <a:pPr marL="0" indent="0" algn="just">
              <a:buNone/>
            </a:pPr>
            <a:endParaRPr lang="es-VE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80867"/>
              </p:ext>
            </p:extLst>
          </p:nvPr>
        </p:nvGraphicFramePr>
        <p:xfrm>
          <a:off x="971600" y="2636912"/>
          <a:ext cx="6837496" cy="3855893"/>
        </p:xfrm>
        <a:graphic>
          <a:graphicData uri="http://schemas.openxmlformats.org/drawingml/2006/table">
            <a:tbl>
              <a:tblPr firstRow="1" firstCol="1" bandRow="1"/>
              <a:tblGrid>
                <a:gridCol w="2278658"/>
                <a:gridCol w="2279419"/>
                <a:gridCol w="2279419"/>
              </a:tblGrid>
              <a:tr h="366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Actividad</a:t>
                      </a:r>
                      <a:endParaRPr lang="es-P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Fecha</a:t>
                      </a:r>
                      <a:endParaRPr lang="es-P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Lugar</a:t>
                      </a:r>
                      <a:endParaRPr lang="es-P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73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II Encuentro del Equipo Coordinador</a:t>
                      </a:r>
                      <a:endParaRPr lang="es-P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19 de enero de 2013.</a:t>
                      </a:r>
                      <a:endParaRPr lang="es-P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Villa Loyola, Bucaramanga. (Colombia)</a:t>
                      </a:r>
                      <a:endParaRPr lang="es-P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I Asamblea General RAIF</a:t>
                      </a:r>
                      <a:endParaRPr lang="es-P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 strike="sngStrike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8, 9,10 marzo </a:t>
                      </a:r>
                      <a:endParaRPr lang="es-VE" sz="1800" strike="sngStrike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8,9,10</a:t>
                      </a:r>
                      <a:r>
                        <a:rPr lang="en-US" sz="1800" strike="noStrike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strike="noStrike" baseline="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junio</a:t>
                      </a:r>
                      <a:endParaRPr lang="es-VE" sz="1800" strike="noStrike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VE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2013.</a:t>
                      </a:r>
                      <a:endParaRPr lang="es-P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Hogar Santísima Trinidad, Ureña (Venezuela)</a:t>
                      </a:r>
                      <a:endParaRPr lang="es-P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III Encuentro del Equipo Coordinador</a:t>
                      </a:r>
                      <a:endParaRPr lang="es-P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11 de mayo de 2013.</a:t>
                      </a:r>
                      <a:endParaRPr lang="es-P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El Nula. (Venezuela)</a:t>
                      </a:r>
                      <a:endParaRPr lang="es-P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II Asamblea General RAIF</a:t>
                      </a:r>
                      <a:endParaRPr lang="es-P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19 y 20 de julio de 2013.</a:t>
                      </a:r>
                      <a:endParaRPr lang="es-P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Bochalema. (Colombia).</a:t>
                      </a:r>
                      <a:endParaRPr lang="es-P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63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571480"/>
          </a:xfrm>
        </p:spPr>
        <p:txBody>
          <a:bodyPr>
            <a:normAutofit/>
          </a:bodyPr>
          <a:lstStyle/>
          <a:p>
            <a:r>
              <a:rPr lang="es-ES" sz="2000" i="1" dirty="0" smtClean="0"/>
              <a:t>Región Apostólica Interprovincial en la frontera Colombo-Venezolana</a:t>
            </a:r>
            <a:endParaRPr lang="es-ES" sz="20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71472" y="78579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mtClean="0"/>
              <a:t>Ubicándonos</a:t>
            </a:r>
            <a:endParaRPr lang="es-E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8818" t="37109" r="12109" b="15039"/>
          <a:stretch>
            <a:fillRect/>
          </a:stretch>
        </p:blipFill>
        <p:spPr bwMode="auto">
          <a:xfrm>
            <a:off x="214282" y="1643050"/>
            <a:ext cx="654459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Almacenamiento de acceso secuencial"/>
          <p:cNvSpPr/>
          <p:nvPr/>
        </p:nvSpPr>
        <p:spPr>
          <a:xfrm>
            <a:off x="6885207" y="1592272"/>
            <a:ext cx="544313" cy="622282"/>
          </a:xfrm>
          <a:prstGeom prst="flowChartMagnetic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lmacenamiento de acceso secuencial"/>
          <p:cNvSpPr/>
          <p:nvPr/>
        </p:nvSpPr>
        <p:spPr>
          <a:xfrm>
            <a:off x="6929454" y="3000372"/>
            <a:ext cx="544313" cy="622282"/>
          </a:xfrm>
          <a:prstGeom prst="flowChartMagnetic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Almacenamiento de acceso secuencial"/>
          <p:cNvSpPr/>
          <p:nvPr/>
        </p:nvSpPr>
        <p:spPr>
          <a:xfrm>
            <a:off x="7000892" y="4572008"/>
            <a:ext cx="544313" cy="622282"/>
          </a:xfrm>
          <a:prstGeom prst="flowChartMagnetic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Almacenamiento de acceso secuencial"/>
          <p:cNvSpPr/>
          <p:nvPr/>
        </p:nvSpPr>
        <p:spPr>
          <a:xfrm>
            <a:off x="3357554" y="2500306"/>
            <a:ext cx="285752" cy="285752"/>
          </a:xfrm>
          <a:prstGeom prst="flowChartMagneticTap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357554" y="2500306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C</a:t>
            </a:r>
            <a:endParaRPr lang="es-ES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00892" y="1785926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A</a:t>
            </a:r>
            <a:endParaRPr lang="es-ES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072330" y="3143248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B</a:t>
            </a:r>
            <a:endParaRPr lang="es-ES" sz="1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143768" y="4714884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C</a:t>
            </a:r>
            <a:endParaRPr lang="es-ES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500958" y="200024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Bogotá, Colombia</a:t>
            </a:r>
            <a:endParaRPr lang="es-ES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500958" y="3286124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San Cristóbal, Venezuela</a:t>
            </a:r>
            <a:endParaRPr lang="es-ES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643834" y="492919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Caracas, Venezuela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0287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571480"/>
          </a:xfrm>
        </p:spPr>
        <p:txBody>
          <a:bodyPr>
            <a:normAutofit/>
          </a:bodyPr>
          <a:lstStyle/>
          <a:p>
            <a:r>
              <a:rPr lang="es-ES" sz="2000" i="1" dirty="0" smtClean="0"/>
              <a:t>Región Apostólica Interprovincial en la frontera Colombo-Venezolana</a:t>
            </a:r>
            <a:endParaRPr lang="es-ES" sz="20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406" y="1571612"/>
            <a:ext cx="8572560" cy="4929222"/>
          </a:xfrm>
        </p:spPr>
        <p:txBody>
          <a:bodyPr>
            <a:noAutofit/>
          </a:bodyPr>
          <a:lstStyle/>
          <a:p>
            <a:pPr marL="457200" indent="-457200" algn="just">
              <a:buClrTx/>
              <a:buSzPct val="100000"/>
              <a:buNone/>
            </a:pPr>
            <a:r>
              <a:rPr lang="es-ES" sz="2400" dirty="0" smtClean="0"/>
              <a:t>	Desde el enfoque pastoral propio de la Iglesia y la Compañía de Jesús se asume el reto de diseñar un plan pastoral con horizonte binacional:</a:t>
            </a:r>
          </a:p>
          <a:p>
            <a:pPr marL="457200" indent="-457200" algn="just">
              <a:buClrTx/>
              <a:buSzPct val="100000"/>
              <a:buNone/>
            </a:pPr>
            <a:endParaRPr lang="es-ES" sz="2400" dirty="0" smtClean="0"/>
          </a:p>
          <a:p>
            <a:pPr marL="457200" lvl="0" indent="-457200" algn="just">
              <a:buClrTx/>
              <a:buSzPct val="100000"/>
              <a:buFont typeface="+mj-lt"/>
              <a:buAutoNum type="alphaLcParenR"/>
            </a:pPr>
            <a:r>
              <a:rPr lang="es-ES" sz="2400" dirty="0" smtClean="0"/>
              <a:t>La red asume como función principal colaborar en el proceso de constitución de un sujeto regional fronterizo, colaborando en el proceso de tomar conciencia de sí y de su realidad, así como la necesidad de generar sus propias soluciones.</a:t>
            </a:r>
          </a:p>
          <a:p>
            <a:pPr marL="457200" lvl="0" indent="-457200" algn="just">
              <a:buClrTx/>
              <a:buSzPct val="100000"/>
              <a:buFont typeface="+mj-lt"/>
              <a:buAutoNum type="alphaLcParenR"/>
            </a:pPr>
            <a:endParaRPr lang="es-ES" sz="2400" dirty="0" smtClean="0"/>
          </a:p>
          <a:p>
            <a:pPr marL="457200" lvl="0" indent="-457200" algn="just">
              <a:buClrTx/>
              <a:buSzPct val="100000"/>
              <a:buFont typeface="+mj-lt"/>
              <a:buAutoNum type="alphaLcParenR"/>
            </a:pPr>
            <a:r>
              <a:rPr lang="es-ES" sz="2400" dirty="0" smtClean="0"/>
              <a:t>Se propone contribuir a una mejor comprensión de la(s) cultura(s) propia(s) de la frontera venezolana.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71472" y="78579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Objetivos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46910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G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357430"/>
            <a:ext cx="7072362" cy="295542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571480"/>
          </a:xfrm>
        </p:spPr>
        <p:txBody>
          <a:bodyPr>
            <a:normAutofit/>
          </a:bodyPr>
          <a:lstStyle/>
          <a:p>
            <a:r>
              <a:rPr lang="es-ES" sz="2000" i="1" dirty="0" smtClean="0"/>
              <a:t>Región Apostólica Interprovincial en la frontera Colombo-Venezolana</a:t>
            </a:r>
            <a:endParaRPr lang="es-ES" sz="20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153400" cy="5000660"/>
          </a:xfrm>
        </p:spPr>
        <p:txBody>
          <a:bodyPr>
            <a:noAutofit/>
          </a:bodyPr>
          <a:lstStyle/>
          <a:p>
            <a:pPr marL="457200" lvl="0" indent="-457200" algn="just">
              <a:buClrTx/>
              <a:buSzPct val="100000"/>
              <a:buFont typeface="+mj-lt"/>
              <a:buAutoNum type="alphaLcParenR" startAt="3"/>
            </a:pPr>
            <a:r>
              <a:rPr lang="es-ES" sz="2400" dirty="0" smtClean="0"/>
              <a:t>Realizar un seguimiento de la situación social, económica, política y cultural de la región fronteriza.</a:t>
            </a:r>
          </a:p>
          <a:p>
            <a:pPr marL="457200" lvl="0" indent="-457200" algn="just">
              <a:buClrTx/>
              <a:buSzPct val="100000"/>
              <a:buFont typeface="+mj-lt"/>
              <a:buAutoNum type="alphaLcParenR" startAt="3"/>
            </a:pPr>
            <a:endParaRPr lang="es-ES" sz="2400" dirty="0" smtClean="0"/>
          </a:p>
          <a:p>
            <a:pPr marL="457200" lvl="0" indent="-457200" algn="just">
              <a:buClrTx/>
              <a:buSzPct val="100000"/>
              <a:buFont typeface="+mj-lt"/>
              <a:buAutoNum type="alphaLcParenR" startAt="3"/>
            </a:pPr>
            <a:endParaRPr lang="es-ES" sz="2400" dirty="0" smtClean="0"/>
          </a:p>
          <a:p>
            <a:pPr marL="457200" lvl="0" indent="-457200" algn="just">
              <a:buClrTx/>
              <a:buSzPct val="100000"/>
              <a:buFont typeface="+mj-lt"/>
              <a:buAutoNum type="alphaLcParenR" startAt="3"/>
            </a:pPr>
            <a:endParaRPr lang="es-ES" sz="2400" dirty="0" smtClean="0"/>
          </a:p>
          <a:p>
            <a:pPr marL="457200" lvl="0" indent="-457200" algn="just">
              <a:buClrTx/>
              <a:buSzPct val="100000"/>
              <a:buFont typeface="+mj-lt"/>
              <a:buAutoNum type="alphaLcParenR" startAt="3"/>
            </a:pPr>
            <a:endParaRPr lang="es-ES" sz="2400" dirty="0" smtClean="0"/>
          </a:p>
          <a:p>
            <a:pPr marL="457200" lvl="0" indent="-457200" algn="just">
              <a:buClrTx/>
              <a:buSzPct val="100000"/>
              <a:buFont typeface="+mj-lt"/>
              <a:buAutoNum type="alphaLcParenR" startAt="3"/>
            </a:pPr>
            <a:r>
              <a:rPr lang="es-ES" sz="2400" dirty="0" smtClean="0"/>
              <a:t>Promover en las distintas obras que componen la región fronteriza y en sus organizaciones relacionadas una conciencia de su condición de ser obras en frontera.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1472" y="78579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Objetivos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0295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571480"/>
          </a:xfrm>
        </p:spPr>
        <p:txBody>
          <a:bodyPr>
            <a:normAutofit/>
          </a:bodyPr>
          <a:lstStyle/>
          <a:p>
            <a:r>
              <a:rPr lang="es-ES" sz="2000" i="1" dirty="0" smtClean="0"/>
              <a:t>Región Apostólica Interprovincial en la frontera Colombo-Venezolana</a:t>
            </a:r>
            <a:endParaRPr lang="es-ES" sz="20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2348880"/>
            <a:ext cx="8153400" cy="37185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dirty="0" smtClean="0"/>
              <a:t>	La Zona de las fronteras entre los Departamentos Colombianos de Arauca, Boyacá y Norte de Santander que colindan con los Estados venezolanos de Apure, Táchira y Zulia.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71472" y="78579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Alcance de la RAIF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6901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571480"/>
          </a:xfrm>
        </p:spPr>
        <p:txBody>
          <a:bodyPr>
            <a:normAutofit/>
          </a:bodyPr>
          <a:lstStyle/>
          <a:p>
            <a:r>
              <a:rPr lang="es-ES" sz="2000" i="1" dirty="0" smtClean="0"/>
              <a:t>Región Apostólica Interprovincial en la frontera Colombo-Venezolana</a:t>
            </a:r>
            <a:endParaRPr lang="es-ES" sz="20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31760" cy="4925144"/>
          </a:xfrm>
        </p:spPr>
        <p:txBody>
          <a:bodyPr>
            <a:noAutofit/>
          </a:bodyPr>
          <a:lstStyle/>
          <a:p>
            <a:pPr lvl="0" algn="just"/>
            <a:r>
              <a:rPr lang="es-ES" sz="2000" b="1" dirty="0" smtClean="0"/>
              <a:t>Provincia de Venezuela: </a:t>
            </a:r>
            <a:r>
              <a:rPr lang="es-ES" sz="2000" dirty="0" smtClean="0"/>
              <a:t>Parroquia N.S. Del Carmen, </a:t>
            </a:r>
            <a:r>
              <a:rPr lang="es-ES" sz="2000" dirty="0" err="1" smtClean="0"/>
              <a:t>Guasdualito</a:t>
            </a:r>
            <a:r>
              <a:rPr lang="es-ES" sz="2000" dirty="0" smtClean="0"/>
              <a:t>; Parroquia San Camilo de Lelis, El Nula; Fe y Alegría; Instituto Radiofónico de Fe y Alegría (IRFA) SJR (Alto Apure, Táchira, Zulia); Universidad Católica del Táchira (UCAT); Programa Paz en Frontera; Universidad Indígena del Tauca; Centro Gumilla; Universidad Católica Andrés Bello; Movimiento Juvenil Huellas.</a:t>
            </a:r>
          </a:p>
          <a:p>
            <a:pPr lvl="0" algn="just"/>
            <a:endParaRPr lang="es-ES" sz="2000" dirty="0" smtClean="0"/>
          </a:p>
          <a:p>
            <a:pPr lvl="0" algn="just"/>
            <a:r>
              <a:rPr lang="es-ES" sz="2000" b="1" dirty="0" smtClean="0"/>
              <a:t>Provincia de Colombia</a:t>
            </a:r>
            <a:r>
              <a:rPr lang="es-ES" sz="2000" dirty="0" smtClean="0"/>
              <a:t>:  Fe y Alegría (Cúcuta);  SJR; Colegio San Pedro </a:t>
            </a:r>
            <a:r>
              <a:rPr lang="es-ES" sz="2000" dirty="0" err="1" smtClean="0"/>
              <a:t>Claver</a:t>
            </a:r>
            <a:r>
              <a:rPr lang="es-ES" sz="2000" dirty="0" smtClean="0"/>
              <a:t>  (Bucaramanga); Programa de Desarrollo del Magdalena Medio; Residencia y Parroquia Sagrado Corazón (Barrancabermeja); CINEP: Programa por la Paz y EPCC; Centro Fe y Culturas (Medellín); Instituto Pensar de la Pontificia Universidad Javeriana</a:t>
            </a:r>
          </a:p>
          <a:p>
            <a:pPr algn="just"/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71472" y="78579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Obras involucradas: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9145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571480"/>
          </a:xfrm>
        </p:spPr>
        <p:txBody>
          <a:bodyPr>
            <a:normAutofit/>
          </a:bodyPr>
          <a:lstStyle/>
          <a:p>
            <a:r>
              <a:rPr lang="es-ES" sz="2000" i="1" dirty="0" smtClean="0"/>
              <a:t>Región Apostólica Interprovincial en la frontera Colombo-Venezolana</a:t>
            </a:r>
            <a:endParaRPr lang="es-ES" sz="20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5585" t="38086" r="30234" b="11132"/>
          <a:stretch>
            <a:fillRect/>
          </a:stretch>
        </p:blipFill>
        <p:spPr bwMode="auto">
          <a:xfrm>
            <a:off x="-32" y="1500174"/>
            <a:ext cx="621513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3 Grupo"/>
          <p:cNvGrpSpPr/>
          <p:nvPr/>
        </p:nvGrpSpPr>
        <p:grpSpPr>
          <a:xfrm>
            <a:off x="6000760" y="1500150"/>
            <a:ext cx="3143240" cy="5357850"/>
            <a:chOff x="500034" y="285728"/>
            <a:chExt cx="3214678" cy="53578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 l="732" t="38086" r="73633" b="8203"/>
            <a:stretch>
              <a:fillRect/>
            </a:stretch>
          </p:blipFill>
          <p:spPr bwMode="auto">
            <a:xfrm>
              <a:off x="500034" y="285728"/>
              <a:ext cx="2500298" cy="3929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/>
            <a:srcRect l="732" t="72266" r="66309" b="7226"/>
            <a:stretch>
              <a:fillRect/>
            </a:stretch>
          </p:blipFill>
          <p:spPr bwMode="auto">
            <a:xfrm>
              <a:off x="500034" y="4143380"/>
              <a:ext cx="321467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08102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571480"/>
          </a:xfrm>
        </p:spPr>
        <p:txBody>
          <a:bodyPr>
            <a:normAutofit/>
          </a:bodyPr>
          <a:lstStyle/>
          <a:p>
            <a:r>
              <a:rPr lang="es-ES" sz="2000" i="1" dirty="0" smtClean="0"/>
              <a:t>Región Apostólica Interprovincial en la frontera Colombo-Venezolana</a:t>
            </a:r>
            <a:endParaRPr lang="es-ES" sz="2000" i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04623079"/>
              </p:ext>
            </p:extLst>
          </p:nvPr>
        </p:nvGraphicFramePr>
        <p:xfrm>
          <a:off x="1979712" y="3206108"/>
          <a:ext cx="6630624" cy="364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-36512" y="4509120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¿Cómo se construirían las redes?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162880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400" dirty="0" smtClean="0"/>
              <a:t>La RAIF busca atender la misión de la Compañía de Jesús en la zona descrita a través de una red de redes de los sujetos (obras, programas, personas) presentes en el territorio y los vinculados a ellas a través de sus obras apostólicas. 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250621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2">
                    <a:lumMod val="50000"/>
                  </a:schemeClr>
                </a:solidFill>
              </a:rPr>
              <a:t>Pasos para la Estructuración del Plan</a:t>
            </a:r>
            <a:endParaRPr lang="es-E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92848380"/>
              </p:ext>
            </p:extLst>
          </p:nvPr>
        </p:nvGraphicFramePr>
        <p:xfrm>
          <a:off x="179512" y="620688"/>
          <a:ext cx="878497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971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472</Words>
  <Application>Microsoft Office PowerPoint</Application>
  <PresentationFormat>Presentación en pantalla (4:3)</PresentationFormat>
  <Paragraphs>69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Región apostólica interprovincial  en la frontera  colombo-venezolana</vt:lpstr>
      <vt:lpstr>Región Apostólica Interprovincial en la frontera Colombo-Venezolana</vt:lpstr>
      <vt:lpstr>Región Apostólica Interprovincial en la frontera Colombo-Venezolana</vt:lpstr>
      <vt:lpstr>Región Apostólica Interprovincial en la frontera Colombo-Venezolana</vt:lpstr>
      <vt:lpstr>Región Apostólica Interprovincial en la frontera Colombo-Venezolana</vt:lpstr>
      <vt:lpstr>Región Apostólica Interprovincial en la frontera Colombo-Venezolana</vt:lpstr>
      <vt:lpstr>Región Apostólica Interprovincial en la frontera Colombo-Venezolana</vt:lpstr>
      <vt:lpstr>Región Apostólica Interprovincial en la frontera Colombo-Venezolana</vt:lpstr>
      <vt:lpstr>Pasos para la Estructuración del Plan</vt:lpstr>
      <vt:lpstr>Cronograma de Trabajo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Región apostólica interprovincial  en la frontera  colombo-venezolana</dc:title>
  <dc:creator>asosa</dc:creator>
  <cp:lastModifiedBy>asosa</cp:lastModifiedBy>
  <cp:revision>4</cp:revision>
  <dcterms:created xsi:type="dcterms:W3CDTF">2013-04-26T18:44:13Z</dcterms:created>
  <dcterms:modified xsi:type="dcterms:W3CDTF">2013-04-26T19:28:28Z</dcterms:modified>
</cp:coreProperties>
</file>